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3" r:id="rId5"/>
    <p:sldId id="257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0000"/>
    <a:srgbClr val="CC00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488" y="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91C984-FAE1-CD48-8747-0C56D6F9E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022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93D0D11-566A-A24D-BE35-C3789FA8E8A7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C720DBB-818A-D747-942C-BE66B5165972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4FB6E66-8498-E448-8D23-40F16CF7A6A0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F18B6-3FF2-2848-9CC3-681D830E8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279C5-ADE5-8545-B841-3DFBFE4C3E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9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36039-35C9-2A4A-B5BB-35471FC50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1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797C6-F79F-F449-9EB8-22F8AE5CC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03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58423-772E-C248-B071-75CFA9CAC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4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B0416-91C3-A944-9CEF-6B019C8B0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7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83445-9E2C-A54D-8DED-684220DCC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42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77B4B-6FD6-1341-8880-7D8C43BDF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6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CF894-F340-9848-A0F2-8B315C671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5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487A2-F1EA-7947-86CA-019F9136D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23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31693-0B31-D146-95F3-290B8C7E2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8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8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99F1968-E01A-F049-8F7B-01BCEFD6C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cs typeface="+mj-cs"/>
              </a:rPr>
              <a:t>Social Justice Unit</a:t>
            </a:r>
            <a:endParaRPr lang="en-US" dirty="0" smtClean="0">
              <a:solidFill>
                <a:schemeClr val="tx1"/>
              </a:solidFill>
              <a:cs typeface="+mj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  <a:cs typeface="+mn-cs"/>
              </a:rPr>
              <a:t>2013-2014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  <a:cs typeface="+mn-cs"/>
              </a:rPr>
              <a:t>Inquiry Unit</a:t>
            </a:r>
            <a:endParaRPr lang="en-US" sz="2800" dirty="0" smtClean="0">
              <a:solidFill>
                <a:schemeClr val="bg1"/>
              </a:solidFill>
              <a:cs typeface="+mn-cs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762000" y="5791200"/>
            <a:ext cx="7662863" cy="0"/>
          </a:xfrm>
          <a:prstGeom prst="line">
            <a:avLst/>
          </a:prstGeom>
          <a:noFill/>
          <a:ln w="54720">
            <a:solidFill>
              <a:srgbClr val="00007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 txBox="1">
            <a:spLocks/>
          </p:cNvSpPr>
          <p:nvPr/>
        </p:nvSpPr>
        <p:spPr bwMode="auto">
          <a:xfrm>
            <a:off x="685800" y="55562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>
              <a:latin typeface="HelveticaNeueLT Std Med Cn" charset="0"/>
            </a:endParaRPr>
          </a:p>
        </p:txBody>
      </p:sp>
      <p:sp>
        <p:nvSpPr>
          <p:cNvPr id="16386" name="Subtitle 2"/>
          <p:cNvSpPr txBox="1">
            <a:spLocks/>
          </p:cNvSpPr>
          <p:nvPr/>
        </p:nvSpPr>
        <p:spPr bwMode="auto">
          <a:xfrm>
            <a:off x="862013" y="2133600"/>
            <a:ext cx="64008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 eaLnBrk="0" hangingPunct="0"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11313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Char char="•"/>
            </a:pPr>
            <a:endParaRPr lang="en-US" sz="3200">
              <a:solidFill>
                <a:srgbClr val="000000"/>
              </a:solidFill>
              <a:latin typeface="Gill Sans Light" charset="0"/>
            </a:endParaRPr>
          </a:p>
        </p:txBody>
      </p:sp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1371600" y="2133600"/>
            <a:ext cx="6096000" cy="3385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Several different topics from which to choose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Survey to be completed (today)</a:t>
            </a:r>
            <a:endParaRPr lang="en-US" sz="2800" dirty="0" smtClean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Small groups will work together based on the topic chosen</a:t>
            </a:r>
            <a:endParaRPr lang="en-US" sz="2800" dirty="0" smtClean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endParaRPr lang="en-US" sz="2800" dirty="0" smtClean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endParaRPr lang="en-US" sz="2800" dirty="0" smtClean="0">
              <a:latin typeface="Helvetica Neue Light" charset="0"/>
            </a:endParaRPr>
          </a:p>
          <a:p>
            <a:pPr eaLnBrk="1" hangingPunct="1"/>
            <a:endParaRPr lang="en-US" sz="1800" dirty="0">
              <a:latin typeface="Calibri" charset="0"/>
            </a:endParaRPr>
          </a:p>
        </p:txBody>
      </p:sp>
      <p:sp>
        <p:nvSpPr>
          <p:cNvPr id="16388" name="TextBox 9"/>
          <p:cNvSpPr txBox="1">
            <a:spLocks noChangeArrowheads="1"/>
          </p:cNvSpPr>
          <p:nvPr/>
        </p:nvSpPr>
        <p:spPr bwMode="auto">
          <a:xfrm>
            <a:off x="1295400" y="533400"/>
            <a:ext cx="66706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Topics related to Social Justice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/>
              <a:cs typeface="Comic Sans MS"/>
            </a:endParaRPr>
          </a:p>
        </p:txBody>
      </p:sp>
      <p:sp>
        <p:nvSpPr>
          <p:cNvPr id="16389" name="Line 3"/>
          <p:cNvSpPr>
            <a:spLocks noChangeShapeType="1"/>
          </p:cNvSpPr>
          <p:nvPr/>
        </p:nvSpPr>
        <p:spPr bwMode="auto">
          <a:xfrm>
            <a:off x="914400" y="6096000"/>
            <a:ext cx="7662863" cy="0"/>
          </a:xfrm>
          <a:prstGeom prst="line">
            <a:avLst/>
          </a:prstGeom>
          <a:noFill/>
          <a:ln w="54720">
            <a:solidFill>
              <a:srgbClr val="00007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7"/>
          <p:cNvSpPr txBox="1">
            <a:spLocks noChangeArrowheads="1"/>
          </p:cNvSpPr>
          <p:nvPr/>
        </p:nvSpPr>
        <p:spPr bwMode="auto">
          <a:xfrm>
            <a:off x="381000" y="574675"/>
            <a:ext cx="8593138" cy="2285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405" tIns="19202" rIns="38405" bIns="1920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Elements that will be </a:t>
            </a:r>
          </a:p>
          <a:p>
            <a:pPr algn="ctr" eaLnBrk="1" hangingPunct="1"/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r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equired for research: 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/>
              <a:cs typeface="Comic Sans MS"/>
            </a:endParaRPr>
          </a:p>
          <a:p>
            <a:pPr algn="ctr" eaLnBrk="1" hangingPunct="1"/>
            <a:endParaRPr lang="en-US" sz="3800" dirty="0">
              <a:solidFill>
                <a:schemeClr val="bg1"/>
              </a:solidFill>
              <a:latin typeface="Gill Sans" charset="0"/>
              <a:sym typeface="Gill Sans Light" charset="0"/>
            </a:endParaRPr>
          </a:p>
          <a:p>
            <a:pPr algn="ctr" eaLnBrk="1" hangingPunct="1"/>
            <a:endParaRPr lang="en-US" sz="1800" dirty="0">
              <a:latin typeface="Gill Sans" charset="0"/>
              <a:ea typeface="ヒラギノ角ゴ ProN W3" charset="0"/>
              <a:cs typeface="ヒラギノ角ゴ ProN W3" charset="0"/>
            </a:endParaRPr>
          </a:p>
          <a:p>
            <a:pPr algn="ctr" eaLnBrk="1" hangingPunct="1"/>
            <a:endParaRPr lang="en-US" sz="1800" dirty="0">
              <a:latin typeface="Gill Sans" charset="0"/>
              <a:ea typeface="ヒラギノ角ゴ ProN W3" charset="0"/>
              <a:cs typeface="ヒラギノ角ゴ ProN W3" charset="0"/>
            </a:endParaRPr>
          </a:p>
        </p:txBody>
      </p:sp>
      <p:sp>
        <p:nvSpPr>
          <p:cNvPr id="18434" name="TextBox 7"/>
          <p:cNvSpPr txBox="1">
            <a:spLocks noChangeArrowheads="1"/>
          </p:cNvSpPr>
          <p:nvPr/>
        </p:nvSpPr>
        <p:spPr bwMode="auto">
          <a:xfrm>
            <a:off x="838200" y="2057400"/>
            <a:ext cx="7629525" cy="425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405" tIns="19202" rIns="38405" bIns="19202">
            <a:spAutoFit/>
          </a:bodyPr>
          <a:lstStyle>
            <a:lvl1pPr marL="334963" indent="-334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600" dirty="0" smtClean="0">
              <a:solidFill>
                <a:srgbClr val="000000"/>
              </a:solidFill>
              <a:latin typeface="Gill Sans Light" charset="0"/>
              <a:ea typeface="ヒラギノ角ゴ ProN W3" charset="0"/>
              <a:cs typeface="ヒラギノ角ゴ ProN W3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Background information about the topic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Organizations that help support the cause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What is currently relevant about the topic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Demonstrate to the audience what they can to do to take a stand in the cause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More to come!!</a:t>
            </a:r>
          </a:p>
          <a:p>
            <a:pPr eaLnBrk="1" hangingPunct="1">
              <a:buFont typeface="Arial" charset="0"/>
              <a:buChar char="•"/>
            </a:pPr>
            <a:endParaRPr lang="en-US" sz="2800" dirty="0" smtClean="0">
              <a:latin typeface="Helvetica Neue Light" charset="0"/>
            </a:endParaRPr>
          </a:p>
          <a:p>
            <a:pPr eaLnBrk="1" hangingPunct="1">
              <a:buFont typeface="Gill Sans Light" charset="0"/>
              <a:buAutoNum type="arabicPeriod"/>
            </a:pPr>
            <a:endParaRPr lang="en-US" sz="2600" dirty="0" smtClean="0">
              <a:solidFill>
                <a:srgbClr val="000000"/>
              </a:solidFill>
              <a:latin typeface="Gill Sans Light" charset="0"/>
              <a:ea typeface="ヒラギノ角ゴ ProN W3" charset="0"/>
              <a:cs typeface="ヒラギノ角ゴ ProN W3" charset="0"/>
            </a:endParaRPr>
          </a:p>
          <a:p>
            <a:pPr algn="ctr" eaLnBrk="1" hangingPunct="1"/>
            <a:endParaRPr lang="en-US" sz="2600" dirty="0">
              <a:solidFill>
                <a:srgbClr val="000000"/>
              </a:solidFill>
              <a:latin typeface="Calibri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0"/>
            <a:ext cx="7675563" cy="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400800"/>
            <a:ext cx="7675563" cy="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62200" y="4572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Variety of Resources</a:t>
            </a:r>
          </a:p>
          <a:p>
            <a:pPr algn="ctr" eaLnBrk="1" hangingPunct="1"/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R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equired</a:t>
            </a: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1143000" y="1676401"/>
            <a:ext cx="708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 Books</a:t>
            </a:r>
            <a:endParaRPr lang="en-US" sz="2800" dirty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 Interviews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>
                <a:latin typeface="Helvetica Neue Light" charset="0"/>
              </a:rPr>
              <a:t> </a:t>
            </a:r>
            <a:r>
              <a:rPr lang="en-US" sz="2800" dirty="0" smtClean="0">
                <a:latin typeface="Helvetica Neue Light" charset="0"/>
              </a:rPr>
              <a:t>Websites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>
                <a:latin typeface="Helvetica Neue Light" charset="0"/>
              </a:rPr>
              <a:t> </a:t>
            </a:r>
            <a:r>
              <a:rPr lang="en-US" sz="2800" dirty="0" smtClean="0">
                <a:latin typeface="Helvetica Neue Light" charset="0"/>
              </a:rPr>
              <a:t>Videos/Documentaries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>
                <a:latin typeface="Helvetica Neue Light" charset="0"/>
              </a:rPr>
              <a:t> </a:t>
            </a:r>
            <a:r>
              <a:rPr lang="en-US" sz="2800" dirty="0" smtClean="0">
                <a:latin typeface="Helvetica Neue Light" charset="0"/>
              </a:rPr>
              <a:t>Other (Poems, Photographs)</a:t>
            </a:r>
          </a:p>
          <a:p>
            <a:pPr eaLnBrk="1" hangingPunct="1">
              <a:buFont typeface="Arial" charset="0"/>
              <a:buChar char="•"/>
            </a:pPr>
            <a:endParaRPr lang="en-US" sz="2800" dirty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 All resources should be saved in </a:t>
            </a:r>
            <a:r>
              <a:rPr lang="en-US" sz="2800" dirty="0" err="1" smtClean="0">
                <a:latin typeface="Helvetica Neue Light" charset="0"/>
              </a:rPr>
              <a:t>Edmodo</a:t>
            </a:r>
            <a:r>
              <a:rPr lang="en-US" sz="2800" dirty="0" smtClean="0">
                <a:latin typeface="Helvetica Neue Light" charset="0"/>
              </a:rPr>
              <a:t>!</a:t>
            </a:r>
          </a:p>
          <a:p>
            <a:pPr eaLnBrk="1" hangingPunct="1">
              <a:buFont typeface="Arial" charset="0"/>
              <a:buChar char="•"/>
            </a:pPr>
            <a:endParaRPr lang="en-US" sz="2800" dirty="0" smtClean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endParaRPr lang="en-US" sz="2800" dirty="0" smtClean="0">
              <a:latin typeface="Helvetica Neue Light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ubtitle 2"/>
          <p:cNvSpPr txBox="1">
            <a:spLocks/>
          </p:cNvSpPr>
          <p:nvPr/>
        </p:nvSpPr>
        <p:spPr bwMode="auto">
          <a:xfrm>
            <a:off x="862012" y="2281238"/>
            <a:ext cx="7443787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Showcase project to entire school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Different grades will view the projects at various times in the day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dirty="0" smtClean="0">
                <a:latin typeface="Helvetica Neue Light" charset="0"/>
              </a:rPr>
              <a:t>Audience will include students, parents, and </a:t>
            </a:r>
            <a:r>
              <a:rPr lang="en-US" sz="2800" smtClean="0">
                <a:latin typeface="Helvetica Neue Light" charset="0"/>
              </a:rPr>
              <a:t>community members</a:t>
            </a:r>
            <a:endParaRPr lang="en-US" sz="2800" dirty="0" smtClean="0">
              <a:latin typeface="Helvetica Neue Light" charset="0"/>
            </a:endParaRPr>
          </a:p>
          <a:p>
            <a:pPr eaLnBrk="1" hangingPunct="1">
              <a:buFont typeface="Arial" charset="0"/>
              <a:buChar char="•"/>
            </a:pPr>
            <a:endParaRPr lang="en-US" sz="2800" dirty="0">
              <a:latin typeface="Helvetica Neue Light" charset="0"/>
            </a:endParaRPr>
          </a:p>
        </p:txBody>
      </p:sp>
      <p:sp>
        <p:nvSpPr>
          <p:cNvPr id="20482" name="TextBox 5"/>
          <p:cNvSpPr txBox="1">
            <a:spLocks noChangeArrowheads="1"/>
          </p:cNvSpPr>
          <p:nvPr/>
        </p:nvSpPr>
        <p:spPr bwMode="auto">
          <a:xfrm>
            <a:off x="1531938" y="450850"/>
            <a:ext cx="5730875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20483" name="TextBox 9"/>
          <p:cNvSpPr txBox="1">
            <a:spLocks noChangeArrowheads="1"/>
          </p:cNvSpPr>
          <p:nvPr/>
        </p:nvSpPr>
        <p:spPr bwMode="auto">
          <a:xfrm>
            <a:off x="609600" y="609600"/>
            <a:ext cx="818673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Inquiry Fair </a:t>
            </a:r>
          </a:p>
          <a:p>
            <a:pPr algn="ctr" eaLnBrk="1" hangingPunct="1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April 11th</a:t>
            </a:r>
            <a:endParaRPr lang="en-US" sz="4000" dirty="0">
              <a:solidFill>
                <a:schemeClr val="bg1"/>
              </a:solidFill>
              <a:latin typeface="Gill Sans" charset="0"/>
            </a:endParaRPr>
          </a:p>
        </p:txBody>
      </p:sp>
      <p:sp>
        <p:nvSpPr>
          <p:cNvPr id="20484" name="Line 3"/>
          <p:cNvSpPr>
            <a:spLocks noChangeShapeType="1"/>
          </p:cNvSpPr>
          <p:nvPr/>
        </p:nvSpPr>
        <p:spPr bwMode="auto">
          <a:xfrm>
            <a:off x="838200" y="6172200"/>
            <a:ext cx="7662863" cy="0"/>
          </a:xfrm>
          <a:prstGeom prst="line">
            <a:avLst/>
          </a:prstGeom>
          <a:noFill/>
          <a:ln w="54720">
            <a:solidFill>
              <a:srgbClr val="00007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19800"/>
            <a:ext cx="7675563" cy="5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95400" y="1371601"/>
            <a:ext cx="64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  <a:cs typeface="Comic Sans MS"/>
              </a:rPr>
              <a:t>Questions?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150</Words>
  <Application>Microsoft Macintosh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Social Justice Unit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SHIFT IN PRACTICE</dc:title>
  <dc:creator>Preferred Customer</dc:creator>
  <cp:lastModifiedBy>Remote Admin</cp:lastModifiedBy>
  <cp:revision>34</cp:revision>
  <dcterms:created xsi:type="dcterms:W3CDTF">2013-05-07T00:05:57Z</dcterms:created>
  <dcterms:modified xsi:type="dcterms:W3CDTF">2014-01-05T18:37:47Z</dcterms:modified>
</cp:coreProperties>
</file>